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11"/>
  </p:notesMasterIdLst>
  <p:sldIdLst>
    <p:sldId id="295" r:id="rId3"/>
    <p:sldId id="314" r:id="rId4"/>
    <p:sldId id="316" r:id="rId5"/>
    <p:sldId id="321" r:id="rId6"/>
    <p:sldId id="322" r:id="rId7"/>
    <p:sldId id="323" r:id="rId8"/>
    <p:sldId id="324" r:id="rId9"/>
    <p:sldId id="315" r:id="rId10"/>
  </p:sldIdLst>
  <p:sldSz cx="9144000" cy="6858000" type="screen4x3"/>
  <p:notesSz cx="7077075" cy="93630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BB"/>
    <a:srgbClr val="12A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584" autoAdjust="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5CC67084-C64B-4800-AA3A-A85EB1FE9C6B}" type="datetimeFigureOut">
              <a:rPr lang="es-CO" smtClean="0"/>
              <a:pPr/>
              <a:t>13/06/2017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B2469FA-7AEC-4090-9495-9886E78C84E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466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r="69974"/>
          <a:stretch>
            <a:fillRect/>
          </a:stretch>
        </p:blipFill>
        <p:spPr bwMode="auto">
          <a:xfrm>
            <a:off x="3786188" y="214313"/>
            <a:ext cx="15287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l="29025" t="13020"/>
          <a:stretch>
            <a:fillRect/>
          </a:stretch>
        </p:blipFill>
        <p:spPr bwMode="auto">
          <a:xfrm>
            <a:off x="2071688" y="2286000"/>
            <a:ext cx="5065712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72B0-907F-4777-ADB2-A5F10261F696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B3B-1565-431C-B152-5C4F2B4BC6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3E8B-0FAA-48D1-9DF6-3750C423E3D7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1947-0174-4C19-8494-98407CC11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DC3-851E-4789-A36C-08A01AB04933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D671-4D46-4DA4-9744-3861EA8197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r="69974"/>
          <a:stretch>
            <a:fillRect/>
          </a:stretch>
        </p:blipFill>
        <p:spPr bwMode="auto">
          <a:xfrm>
            <a:off x="3786188" y="214313"/>
            <a:ext cx="15287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2" cstate="print"/>
          <a:srcRect l="29025" t="13020"/>
          <a:stretch>
            <a:fillRect/>
          </a:stretch>
        </p:blipFill>
        <p:spPr bwMode="auto">
          <a:xfrm>
            <a:off x="2071688" y="2286000"/>
            <a:ext cx="5065712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72B0-907F-4777-ADB2-A5F10261F696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F0B3B-1565-431C-B152-5C4F2B4BC6C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623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72728"/>
          <a:stretch>
            <a:fillRect/>
          </a:stretch>
        </p:blipFill>
        <p:spPr bwMode="auto">
          <a:xfrm>
            <a:off x="201613" y="260350"/>
            <a:ext cx="7270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837-01A9-47F8-BAE4-D2F52581415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C748-CB61-4A3F-8708-66A075C2EB64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85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69974"/>
          <a:stretch>
            <a:fillRect/>
          </a:stretch>
        </p:blipFill>
        <p:spPr bwMode="auto">
          <a:xfrm>
            <a:off x="4000500" y="1071563"/>
            <a:ext cx="1249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13020" b="30148"/>
          <a:stretch>
            <a:fillRect/>
          </a:stretch>
        </p:blipFill>
        <p:spPr bwMode="auto">
          <a:xfrm>
            <a:off x="3143250" y="4500563"/>
            <a:ext cx="2786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84058"/>
          <a:stretch>
            <a:fillRect/>
          </a:stretch>
        </p:blipFill>
        <p:spPr bwMode="auto">
          <a:xfrm>
            <a:off x="3357563" y="5286375"/>
            <a:ext cx="2482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C509-FC49-48D8-B239-2198F230F0AE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3EAB-0CC7-4FD8-847B-8D10E9736AB0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6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B7C-12D2-484A-9D31-49FCD9B4B9A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FC1A-0512-4819-BC91-41F13FE4E6DC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44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5E57-9A71-4F32-9883-5438EC8F3502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318-BF55-462F-B990-7D4ED20684B2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81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BFE-BA71-40A5-A936-1B4DB7E1A91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58E-1D06-4B5F-968A-F5882C87013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82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6AAD2-D7DD-4010-80EA-75958ADFB2AC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A266-DF74-4B05-8F81-9803B3BDE09E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42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96FB-2CDD-4AB9-BE7E-9E8F07C0DE8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CCC-2D2D-4825-9407-A088C06F233B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72728"/>
          <a:stretch>
            <a:fillRect/>
          </a:stretch>
        </p:blipFill>
        <p:spPr bwMode="auto">
          <a:xfrm>
            <a:off x="201613" y="260350"/>
            <a:ext cx="72707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4837-01A9-47F8-BAE4-D2F52581415C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9C748-CB61-4A3F-8708-66A075C2EB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1303-76E2-4CD0-9AD5-959C531875C9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AFDD8-9176-4499-8A61-3C9A8F1B8B89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26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3E8B-0FAA-48D1-9DF6-3750C423E3D7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1947-0174-4C19-8494-98407CC113A8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36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75DC3-851E-4789-A36C-08A01AB04933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D671-4D46-4DA4-9744-3861EA8197DA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8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12 Imagen" descr="fondo diapositiva presentac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r="69974"/>
          <a:stretch>
            <a:fillRect/>
          </a:stretch>
        </p:blipFill>
        <p:spPr bwMode="auto">
          <a:xfrm>
            <a:off x="4000500" y="1071563"/>
            <a:ext cx="1249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13020" b="30148"/>
          <a:stretch>
            <a:fillRect/>
          </a:stretch>
        </p:blipFill>
        <p:spPr bwMode="auto">
          <a:xfrm>
            <a:off x="3143250" y="4500563"/>
            <a:ext cx="2786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USUARIO\Mis documentos\Mis imágenes\logoGOBERNA.jpg"/>
          <p:cNvPicPr>
            <a:picLocks noChangeAspect="1" noChangeArrowheads="1"/>
          </p:cNvPicPr>
          <p:nvPr/>
        </p:nvPicPr>
        <p:blipFill>
          <a:blip r:embed="rId3" cstate="print"/>
          <a:srcRect l="29025" t="84058"/>
          <a:stretch>
            <a:fillRect/>
          </a:stretch>
        </p:blipFill>
        <p:spPr bwMode="auto">
          <a:xfrm>
            <a:off x="3357563" y="5286375"/>
            <a:ext cx="2482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786058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C509-FC49-48D8-B239-2198F230F0AE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63EAB-0CC7-4FD8-847B-8D10E9736A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6B7C-12D2-484A-9D31-49FCD9B4B9A9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5FC1A-0512-4819-BC91-41F13FE4E6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5E57-9A71-4F32-9883-5438EC8F3502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A9318-BF55-462F-B990-7D4ED20684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69BFE-BA71-40A5-A936-1B4DB7E1A91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858E-1D06-4B5F-968A-F5882C8701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6AAD2-D7DD-4010-80EA-75958ADFB2AC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EA266-DF74-4B05-8F81-9803B3BDE0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96FB-2CDD-4AB9-BE7E-9E8F07C0DE8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ACCC-2D2D-4825-9407-A088C06F23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D1303-76E2-4CD0-9AD5-959C531875C9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AFDD8-9176-4499-8A61-3C9A8F1B8B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1470D-78D5-400D-825E-767C488BB43D}" type="datetimeFigureOut">
              <a:rPr lang="es-ES"/>
              <a:pPr>
                <a:defRPr/>
              </a:pPr>
              <a:t>13/06/2017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B539E5-96BB-46A0-9EF5-D9E74B8C61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1470D-78D5-400D-825E-767C488BB43D}" type="datetimeFigureOut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13/06/2017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B539E5-96BB-46A0-9EF5-D9E74B8C61E5}" type="slidenum">
              <a:rPr lang="es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0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anare.gov.co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49168"/>
            <a:ext cx="7355160" cy="1143000"/>
          </a:xfr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MOVILIZACION DE GANADO MACHOS Y HEMBRAS DE </a:t>
            </a: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Y </a:t>
            </a:r>
            <a:r>
              <a:rPr lang="es-C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AÑOS 2015</a:t>
            </a:r>
            <a:endParaRPr lang="es-CO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74181"/>
            <a:ext cx="3643148" cy="39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" y="249168"/>
            <a:ext cx="9716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43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1331640" y="476672"/>
            <a:ext cx="7355160" cy="782960"/>
          </a:xfrm>
          <a:prstGeom prst="rect">
            <a:avLst/>
          </a:prstGeom>
          <a:solidFill>
            <a:srgbClr val="92D050"/>
          </a:solidFill>
          <a:ln w="38100" cap="flat" cmpd="sng" algn="ctr">
            <a:solidFill>
              <a:schemeClr val="lt1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lt1"/>
                </a:solidFill>
                <a:latin typeface="Arial Black" pitchFamily="34" charset="0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MOVILIZACION DE GANADO MACHO Y HEMBRA DE 2-3 Y 3 AÑOS 2015</a:t>
            </a:r>
            <a:endParaRPr lang="es-C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249716"/>
              </p:ext>
            </p:extLst>
          </p:nvPr>
        </p:nvGraphicFramePr>
        <p:xfrm>
          <a:off x="971600" y="1700808"/>
          <a:ext cx="7632849" cy="3672407"/>
        </p:xfrm>
        <a:graphic>
          <a:graphicData uri="http://schemas.openxmlformats.org/drawingml/2006/table">
            <a:tbl>
              <a:tblPr firstRow="1" firstCol="1" bandRow="1"/>
              <a:tblGrid>
                <a:gridCol w="1335429">
                  <a:extLst>
                    <a:ext uri="{9D8B030D-6E8A-4147-A177-3AD203B41FA5}">
                      <a16:colId xmlns:a16="http://schemas.microsoft.com/office/drawing/2014/main" xmlns="" val="2238899629"/>
                    </a:ext>
                  </a:extLst>
                </a:gridCol>
                <a:gridCol w="1279748">
                  <a:extLst>
                    <a:ext uri="{9D8B030D-6E8A-4147-A177-3AD203B41FA5}">
                      <a16:colId xmlns:a16="http://schemas.microsoft.com/office/drawing/2014/main" xmlns="" val="2761964836"/>
                    </a:ext>
                  </a:extLst>
                </a:gridCol>
                <a:gridCol w="971222">
                  <a:extLst>
                    <a:ext uri="{9D8B030D-6E8A-4147-A177-3AD203B41FA5}">
                      <a16:colId xmlns:a16="http://schemas.microsoft.com/office/drawing/2014/main" xmlns="" val="1425472609"/>
                    </a:ext>
                  </a:extLst>
                </a:gridCol>
                <a:gridCol w="970308">
                  <a:extLst>
                    <a:ext uri="{9D8B030D-6E8A-4147-A177-3AD203B41FA5}">
                      <a16:colId xmlns:a16="http://schemas.microsoft.com/office/drawing/2014/main" xmlns="" val="2530952"/>
                    </a:ext>
                  </a:extLst>
                </a:gridCol>
                <a:gridCol w="1156520">
                  <a:extLst>
                    <a:ext uri="{9D8B030D-6E8A-4147-A177-3AD203B41FA5}">
                      <a16:colId xmlns:a16="http://schemas.microsoft.com/office/drawing/2014/main" xmlns="" val="808432397"/>
                    </a:ext>
                  </a:extLst>
                </a:gridCol>
                <a:gridCol w="971222">
                  <a:extLst>
                    <a:ext uri="{9D8B030D-6E8A-4147-A177-3AD203B41FA5}">
                      <a16:colId xmlns:a16="http://schemas.microsoft.com/office/drawing/2014/main" xmlns="" val="262994529"/>
                    </a:ext>
                  </a:extLst>
                </a:gridCol>
                <a:gridCol w="948400">
                  <a:extLst>
                    <a:ext uri="{9D8B030D-6E8A-4147-A177-3AD203B41FA5}">
                      <a16:colId xmlns:a16="http://schemas.microsoft.com/office/drawing/2014/main" xmlns="" val="2417321611"/>
                    </a:ext>
                  </a:extLst>
                </a:gridCol>
              </a:tblGrid>
              <a:tr h="56506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 DE CASANARE A DIFERENTES DESTINOS GRUPO ETARIO HEMBRAS Y MACHOS 2-3 ,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2007958"/>
                  </a:ext>
                </a:extLst>
              </a:tr>
              <a:tr h="16946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HEMBRAS BOVINAS MAYORES A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HEMBRAS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2 - 3 AÑOS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 MAYORES A 3 AÑOS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DE MACHOS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0733772"/>
                  </a:ext>
                </a:extLst>
              </a:tr>
              <a:tr h="282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FERIA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55.121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151.945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207.066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100.298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36.358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136.656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7633775"/>
                  </a:ext>
                </a:extLst>
              </a:tr>
              <a:tr h="282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MATADERO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68.190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248.351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316.541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315.474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206.431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521.905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5791166"/>
                  </a:ext>
                </a:extLst>
              </a:tr>
              <a:tr h="2825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PREDIOS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104.624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280.642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385.266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304.372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87.203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391.575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796915"/>
                  </a:ext>
                </a:extLst>
              </a:tr>
              <a:tr h="5650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GENERAL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227.935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680.938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908.873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720.144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329.992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1.050.136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7715142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47949" y="5373215"/>
            <a:ext cx="23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b="1" i="1" dirty="0" smtClean="0"/>
              <a:t>FUENTE: ICA- SECCIONAL CASANARE</a:t>
            </a:r>
            <a:endParaRPr lang="es-CO" sz="1100" b="1" i="1" dirty="0"/>
          </a:p>
        </p:txBody>
      </p:sp>
    </p:spTree>
    <p:extLst>
      <p:ext uri="{BB962C8B-B14F-4D97-AF65-F5344CB8AC3E}">
        <p14:creationId xmlns:p14="http://schemas.microsoft.com/office/powerpoint/2010/main" val="291339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2000" dirty="0" smtClean="0"/>
              <a:t>MOVILIZACION DE GANADO CON DESTINO A MATADERO EN LA ORINOQUIA</a:t>
            </a:r>
            <a:endParaRPr lang="es-CO" sz="20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629593"/>
              </p:ext>
            </p:extLst>
          </p:nvPr>
        </p:nvGraphicFramePr>
        <p:xfrm>
          <a:off x="1331640" y="1772816"/>
          <a:ext cx="6768753" cy="3521964"/>
        </p:xfrm>
        <a:graphic>
          <a:graphicData uri="http://schemas.openxmlformats.org/drawingml/2006/table">
            <a:tbl>
              <a:tblPr firstRow="1" firstCol="1" bandRow="1"/>
              <a:tblGrid>
                <a:gridCol w="2003321">
                  <a:extLst>
                    <a:ext uri="{9D8B030D-6E8A-4147-A177-3AD203B41FA5}">
                      <a16:colId xmlns:a16="http://schemas.microsoft.com/office/drawing/2014/main" xmlns="" val="728734387"/>
                    </a:ext>
                  </a:extLst>
                </a:gridCol>
                <a:gridCol w="1190879">
                  <a:extLst>
                    <a:ext uri="{9D8B030D-6E8A-4147-A177-3AD203B41FA5}">
                      <a16:colId xmlns:a16="http://schemas.microsoft.com/office/drawing/2014/main" xmlns="" val="1484159743"/>
                    </a:ext>
                  </a:extLst>
                </a:gridCol>
                <a:gridCol w="1190879">
                  <a:extLst>
                    <a:ext uri="{9D8B030D-6E8A-4147-A177-3AD203B41FA5}">
                      <a16:colId xmlns:a16="http://schemas.microsoft.com/office/drawing/2014/main" xmlns="" val="1439290037"/>
                    </a:ext>
                  </a:extLst>
                </a:gridCol>
                <a:gridCol w="1190879">
                  <a:extLst>
                    <a:ext uri="{9D8B030D-6E8A-4147-A177-3AD203B41FA5}">
                      <a16:colId xmlns:a16="http://schemas.microsoft.com/office/drawing/2014/main" xmlns="" val="3675559037"/>
                    </a:ext>
                  </a:extLst>
                </a:gridCol>
                <a:gridCol w="1192795">
                  <a:extLst>
                    <a:ext uri="{9D8B030D-6E8A-4147-A177-3AD203B41FA5}">
                      <a16:colId xmlns:a16="http://schemas.microsoft.com/office/drawing/2014/main" xmlns="" val="1240922159"/>
                    </a:ext>
                  </a:extLst>
                </a:gridCol>
              </a:tblGrid>
              <a:tr h="53768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 CON DESTINO DE CASANARE A MATADERO GRUPO ETARIO HEMBRAS Y MACHOS DE 2-3 Y 3 AÑOS EN LA ORINOQUIA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075090"/>
                  </a:ext>
                </a:extLst>
              </a:tr>
              <a:tr h="1075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DEPARTAMENTO DESTINO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2190409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2.165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11.036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9886386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4.121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23.433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5.356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5.148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3868947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38.567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129.972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43.987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24.136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2293848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1.415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8541429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ORINOQUIA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44.902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165.856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50.638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30.024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1829809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5489878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234004" y="5162266"/>
            <a:ext cx="23022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1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8090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57200"/>
            <a:ext cx="7615262" cy="1143000"/>
          </a:xfrm>
        </p:spPr>
        <p:txBody>
          <a:bodyPr/>
          <a:lstStyle/>
          <a:p>
            <a:r>
              <a:rPr lang="es-CO" sz="2000" dirty="0" smtClean="0"/>
              <a:t>MOVILIZACION DE GANADO MACHO Y HEMBRA </a:t>
            </a:r>
            <a:br>
              <a:rPr lang="es-CO" sz="2000" dirty="0" smtClean="0"/>
            </a:br>
            <a:r>
              <a:rPr lang="es-CO" sz="2000" dirty="0" smtClean="0"/>
              <a:t>DE 2-3-Y 3 AÑOS 2015 CON DESTINO A FERIA</a:t>
            </a:r>
            <a:endParaRPr lang="es-CO" sz="20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600544"/>
              </p:ext>
            </p:extLst>
          </p:nvPr>
        </p:nvGraphicFramePr>
        <p:xfrm>
          <a:off x="1331640" y="1340768"/>
          <a:ext cx="6912769" cy="4484698"/>
        </p:xfrm>
        <a:graphic>
          <a:graphicData uri="http://schemas.openxmlformats.org/drawingml/2006/table">
            <a:tbl>
              <a:tblPr firstRow="1" firstCol="1" bandRow="1"/>
              <a:tblGrid>
                <a:gridCol w="2045205">
                  <a:extLst>
                    <a:ext uri="{9D8B030D-6E8A-4147-A177-3AD203B41FA5}">
                      <a16:colId xmlns:a16="http://schemas.microsoft.com/office/drawing/2014/main" xmlns="" val="1545663169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1346767638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1672560611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3576115336"/>
                    </a:ext>
                  </a:extLst>
                </a:gridCol>
                <a:gridCol w="1216891">
                  <a:extLst>
                    <a:ext uri="{9D8B030D-6E8A-4147-A177-3AD203B41FA5}">
                      <a16:colId xmlns:a16="http://schemas.microsoft.com/office/drawing/2014/main" xmlns="" val="216826579"/>
                    </a:ext>
                  </a:extLst>
                </a:gridCol>
              </a:tblGrid>
              <a:tr h="645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FERIA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2 - 3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 MAYORES A 3 AÑOS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537903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FERIA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55.121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151.945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100.298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36.358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644824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ANTIOQUIA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373643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1.703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2.842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8.851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033997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BOYACA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18329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CALDAS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7979943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CAQUETA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7239035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9.954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26.456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22.065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9.254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0536720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CAUCA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2025713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CESAR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0844462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CUNDINAMARCA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108575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DISTRITO-CAPITAL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7539105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GUAVIARE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8809684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HUILA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053516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42.892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121.920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68.468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24.314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7160907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NORTE-SANTANDER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6296353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QUINDIO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158153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RISARALDA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7642651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8329749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TOLIMA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44049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VALLE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1009736"/>
                  </a:ext>
                </a:extLst>
              </a:tr>
              <a:tr h="1612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es-CO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es-CO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2632961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1264370" y="5627092"/>
            <a:ext cx="2495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385491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17169"/>
              </p:ext>
            </p:extLst>
          </p:nvPr>
        </p:nvGraphicFramePr>
        <p:xfrm>
          <a:off x="1115617" y="1844823"/>
          <a:ext cx="6984775" cy="3266136"/>
        </p:xfrm>
        <a:graphic>
          <a:graphicData uri="http://schemas.openxmlformats.org/drawingml/2006/table">
            <a:tbl>
              <a:tblPr firstRow="1" firstCol="1" bandRow="1"/>
              <a:tblGrid>
                <a:gridCol w="1396955">
                  <a:extLst>
                    <a:ext uri="{9D8B030D-6E8A-4147-A177-3AD203B41FA5}">
                      <a16:colId xmlns:a16="http://schemas.microsoft.com/office/drawing/2014/main" xmlns="" val="2858769622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1559784650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3262827169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402804667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4268113777"/>
                    </a:ext>
                  </a:extLst>
                </a:gridCol>
              </a:tblGrid>
              <a:tr h="78690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ANIMALES CON DESTINO A FERIA DESDE CASANARE , GRUPO ETARIO HEMBRAS Y MACHOS DE 2-3 Y 3 AÑOS A LOS DEPARTAMENTOS DE LA ORINOQUIA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4483854"/>
                  </a:ext>
                </a:extLst>
              </a:tr>
              <a:tr h="1196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FERIA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2 - 3 AÑOS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2 - 3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MACHOS BOVINOS  MAYORES A 3 AÑOS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3066468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1.703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2.842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8.851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9370491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9.954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26.456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22.065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9.254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6757183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42.892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121.920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68.468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24.314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8132384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s-CO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0574622"/>
                  </a:ext>
                </a:extLst>
              </a:tr>
            </a:tbl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115616" y="457200"/>
            <a:ext cx="7615262" cy="1143000"/>
          </a:xfrm>
        </p:spPr>
        <p:txBody>
          <a:bodyPr/>
          <a:lstStyle/>
          <a:p>
            <a:r>
              <a:rPr lang="es-CO" sz="2000" dirty="0" smtClean="0"/>
              <a:t>MOVILIZACION DE GANADO MACHO </a:t>
            </a:r>
            <a:r>
              <a:rPr lang="es-CO" sz="2000" dirty="0"/>
              <a:t>Y HEMBRADE 2-3-Y 3 AÑOS 2015 </a:t>
            </a:r>
            <a:r>
              <a:rPr lang="es-CO" sz="2000" dirty="0" smtClean="0"/>
              <a:t>CON DESTINO FERIAS EN LA ORINOQUIA </a:t>
            </a:r>
            <a:br>
              <a:rPr lang="es-CO" sz="2000" dirty="0" smtClean="0"/>
            </a:br>
            <a:endParaRPr lang="es-CO" sz="2000" dirty="0"/>
          </a:p>
        </p:txBody>
      </p:sp>
      <p:sp>
        <p:nvSpPr>
          <p:cNvPr id="8" name="Rectángulo 7"/>
          <p:cNvSpPr/>
          <p:nvPr/>
        </p:nvSpPr>
        <p:spPr>
          <a:xfrm>
            <a:off x="1115616" y="5170916"/>
            <a:ext cx="2495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2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2317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1800" dirty="0"/>
              <a:t>MOVILIZACION DE GANADO MACHO Y HEMBRADE 2-3-Y 3 AÑOS 2015 CON DESTINO </a:t>
            </a:r>
            <a:r>
              <a:rPr lang="es-CO" sz="1800" dirty="0" smtClean="0"/>
              <a:t>A PREDIO</a:t>
            </a:r>
            <a:endParaRPr lang="es-CO" sz="1800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157827"/>
              </p:ext>
            </p:extLst>
          </p:nvPr>
        </p:nvGraphicFramePr>
        <p:xfrm>
          <a:off x="1069267" y="1196753"/>
          <a:ext cx="6671088" cy="5019710"/>
        </p:xfrm>
        <a:graphic>
          <a:graphicData uri="http://schemas.openxmlformats.org/drawingml/2006/table">
            <a:tbl>
              <a:tblPr firstRow="1" firstCol="1" bandRow="1"/>
              <a:tblGrid>
                <a:gridCol w="1531787">
                  <a:extLst>
                    <a:ext uri="{9D8B030D-6E8A-4147-A177-3AD203B41FA5}">
                      <a16:colId xmlns:a16="http://schemas.microsoft.com/office/drawing/2014/main" xmlns="" val="316833991"/>
                    </a:ext>
                  </a:extLst>
                </a:gridCol>
                <a:gridCol w="1337300">
                  <a:extLst>
                    <a:ext uri="{9D8B030D-6E8A-4147-A177-3AD203B41FA5}">
                      <a16:colId xmlns:a16="http://schemas.microsoft.com/office/drawing/2014/main" xmlns="" val="3852774762"/>
                    </a:ext>
                  </a:extLst>
                </a:gridCol>
                <a:gridCol w="1337300">
                  <a:extLst>
                    <a:ext uri="{9D8B030D-6E8A-4147-A177-3AD203B41FA5}">
                      <a16:colId xmlns:a16="http://schemas.microsoft.com/office/drawing/2014/main" xmlns="" val="1211439125"/>
                    </a:ext>
                  </a:extLst>
                </a:gridCol>
                <a:gridCol w="1337300">
                  <a:extLst>
                    <a:ext uri="{9D8B030D-6E8A-4147-A177-3AD203B41FA5}">
                      <a16:colId xmlns:a16="http://schemas.microsoft.com/office/drawing/2014/main" xmlns="" val="1859235553"/>
                    </a:ext>
                  </a:extLst>
                </a:gridCol>
                <a:gridCol w="1127401">
                  <a:extLst>
                    <a:ext uri="{9D8B030D-6E8A-4147-A177-3AD203B41FA5}">
                      <a16:colId xmlns:a16="http://schemas.microsoft.com/office/drawing/2014/main" xmlns="" val="1614730633"/>
                    </a:ext>
                  </a:extLst>
                </a:gridCol>
              </a:tblGrid>
              <a:tr h="349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A PREDIO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HEMBRAS BOVINAS 2 - 3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2 - 3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 MAYORES A 3 AÑOS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8475621"/>
                  </a:ext>
                </a:extLst>
              </a:tr>
              <a:tr h="16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GENERAL PREDIOS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104.624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280.642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304.372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87.203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5894275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AMAZONAS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2998838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ANTIOQUIA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785994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21.453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57.886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83.751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17.772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4342828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BOLIVAR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868248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BOYACA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1.036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5785836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CALDAS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5014481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CAQUETA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8815485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22.755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70.713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71.763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24.703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0963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CAUCA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583746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CESAR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143321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CORDOBA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5175414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CUNDINAMARCA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2.972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8.178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18.752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5.504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5985380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DISTRITO-CAPITAL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853373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GUAINIA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388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5693628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GUAVIARE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1.622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3.063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3.302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908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65865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HUILA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8207793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MAGDALENA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8000940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51.562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129.553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121.860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35.783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0596062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NARINO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5866928"/>
                  </a:ext>
                </a:extLst>
              </a:tr>
              <a:tr h="167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NORTE-SANTANDER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7274269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PUTUMAYO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2225876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QUINDIO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5762564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RISARALDA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0483645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3641910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SUCRE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4866883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TOLIMA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2682632"/>
                  </a:ext>
                </a:extLst>
              </a:tr>
              <a:tr h="148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VALLE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4630895"/>
                  </a:ext>
                </a:extLst>
              </a:tr>
              <a:tr h="103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VAUPES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5172078"/>
                  </a:ext>
                </a:extLst>
              </a:tr>
              <a:tr h="103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1.901</a:t>
                      </a:r>
                      <a:endParaRPr lang="es-CO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6.511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2.266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1.222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147" marR="3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2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97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10945"/>
              </p:ext>
            </p:extLst>
          </p:nvPr>
        </p:nvGraphicFramePr>
        <p:xfrm>
          <a:off x="755576" y="1484784"/>
          <a:ext cx="7344818" cy="3384423"/>
        </p:xfrm>
        <a:graphic>
          <a:graphicData uri="http://schemas.openxmlformats.org/drawingml/2006/table">
            <a:tbl>
              <a:tblPr firstRow="1" firstCol="1" bandRow="1"/>
              <a:tblGrid>
                <a:gridCol w="1156940">
                  <a:extLst>
                    <a:ext uri="{9D8B030D-6E8A-4147-A177-3AD203B41FA5}">
                      <a16:colId xmlns:a16="http://schemas.microsoft.com/office/drawing/2014/main" xmlns="" val="537140669"/>
                    </a:ext>
                  </a:extLst>
                </a:gridCol>
                <a:gridCol w="1560117">
                  <a:extLst>
                    <a:ext uri="{9D8B030D-6E8A-4147-A177-3AD203B41FA5}">
                      <a16:colId xmlns:a16="http://schemas.microsoft.com/office/drawing/2014/main" xmlns="" val="914194490"/>
                    </a:ext>
                  </a:extLst>
                </a:gridCol>
                <a:gridCol w="1454940">
                  <a:extLst>
                    <a:ext uri="{9D8B030D-6E8A-4147-A177-3AD203B41FA5}">
                      <a16:colId xmlns:a16="http://schemas.microsoft.com/office/drawing/2014/main" xmlns="" val="3016232359"/>
                    </a:ext>
                  </a:extLst>
                </a:gridCol>
                <a:gridCol w="1560117">
                  <a:extLst>
                    <a:ext uri="{9D8B030D-6E8A-4147-A177-3AD203B41FA5}">
                      <a16:colId xmlns:a16="http://schemas.microsoft.com/office/drawing/2014/main" xmlns="" val="531801378"/>
                    </a:ext>
                  </a:extLst>
                </a:gridCol>
                <a:gridCol w="1612704">
                  <a:extLst>
                    <a:ext uri="{9D8B030D-6E8A-4147-A177-3AD203B41FA5}">
                      <a16:colId xmlns:a16="http://schemas.microsoft.com/office/drawing/2014/main" xmlns="" val="2848517222"/>
                    </a:ext>
                  </a:extLst>
                </a:gridCol>
              </a:tblGrid>
              <a:tr h="74295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DEPARTAMENTOS CON MAYOR AFLUENCIA DE GANADO DESDE CASANARE A PREDIO </a:t>
                      </a:r>
                      <a:r>
                        <a:rPr lang="es-CO" sz="18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 EN LA ORINOQUIA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1487046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DESTINO A PREDIO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HEMBRAS BOVINAS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HEMBRAS BOVINAS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2 - 3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MACHOS BOVINOS  MAYORES A 3 AÑOS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411055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ARAUCA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21.453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57.886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83.751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17.772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236215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CASANARE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22.755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70.713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71.763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24.703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756107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51.562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129.553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121.860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35.783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11632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VICHADA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1.901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6.511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2.266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1.222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1078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97.671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264.663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279.640</a:t>
                      </a:r>
                      <a:endParaRPr lang="es-CO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79.480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0593231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32574" y="4876063"/>
            <a:ext cx="230223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1100" b="1" i="1" dirty="0"/>
              <a:t>FUENTE: ICA- SECCIONAL CASANARE</a:t>
            </a:r>
          </a:p>
        </p:txBody>
      </p:sp>
    </p:spTree>
    <p:extLst>
      <p:ext uri="{BB962C8B-B14F-4D97-AF65-F5344CB8AC3E}">
        <p14:creationId xmlns:p14="http://schemas.microsoft.com/office/powerpoint/2010/main" val="12300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40"/>
            <a:ext cx="97160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7 Marcador de contenido"/>
          <p:cNvSpPr>
            <a:spLocks noGrp="1"/>
          </p:cNvSpPr>
          <p:nvPr>
            <p:ph idx="1"/>
          </p:nvPr>
        </p:nvSpPr>
        <p:spPr>
          <a:xfrm>
            <a:off x="1331640" y="758592"/>
            <a:ext cx="6768752" cy="4398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s-CO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sz="2400" b="1" i="1" dirty="0" smtClean="0">
                <a:latin typeface="Arial" pitchFamily="34" charset="0"/>
                <a:cs typeface="Arial" pitchFamily="34" charset="0"/>
                <a:sym typeface="Helvetica Light" charset="0"/>
                <a:hlinkClick r:id="rId3"/>
              </a:rPr>
              <a:t>www.casanare.gov.co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  <a:sym typeface="Helvetica Light" charset="0"/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s-CO" sz="24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endParaRPr lang="es-CO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1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6EDC121DA2DF44839C0E95847B3329" ma:contentTypeVersion="2" ma:contentTypeDescription="Crear nuevo documento." ma:contentTypeScope="" ma:versionID="7d38ebf0b7cba07fd11ac5d36da09bab">
  <xsd:schema xmlns:xsd="http://www.w3.org/2001/XMLSchema" xmlns:xs="http://www.w3.org/2001/XMLSchema" xmlns:p="http://schemas.microsoft.com/office/2006/metadata/properties" xmlns:ns2="5c957095-074e-43a5-8fa4-25abecd3863f" targetNamespace="http://schemas.microsoft.com/office/2006/metadata/properties" ma:root="true" ma:fieldsID="40544a68fff53d0dae54b7e3b9d7d5b2" ns2:_="">
    <xsd:import namespace="5c957095-074e-43a5-8fa4-25abecd3863f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2:Fech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57095-074e-43a5-8fa4-25abecd3863f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Note">
          <xsd:maxLength value="255"/>
        </xsd:restriction>
      </xsd:simpleType>
    </xsd:element>
    <xsd:element name="Fecha" ma:index="9" nillable="true" ma:displayName="Fecha" ma:format="DateOnly" ma:internalName="Fecha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ci_x00f3_n xmlns="5c957095-074e-43a5-8fa4-25abecd3863f">Movilización de ganado machos y hembras de 2 y 3 años 2015</Descripci_x00f3_n>
    <Fecha xmlns="5c957095-074e-43a5-8fa4-25abecd3863f">2015-01-01T05:00:00+00:00</Fecha>
  </documentManagement>
</p:properties>
</file>

<file path=customXml/itemProps1.xml><?xml version="1.0" encoding="utf-8"?>
<ds:datastoreItem xmlns:ds="http://schemas.openxmlformats.org/officeDocument/2006/customXml" ds:itemID="{C956BB65-F33A-40C3-B29C-7657FDF7D72A}"/>
</file>

<file path=customXml/itemProps2.xml><?xml version="1.0" encoding="utf-8"?>
<ds:datastoreItem xmlns:ds="http://schemas.openxmlformats.org/officeDocument/2006/customXml" ds:itemID="{8C416AB1-CB2C-4B84-9052-EEE99E3B91EC}"/>
</file>

<file path=customXml/itemProps3.xml><?xml version="1.0" encoding="utf-8"?>
<ds:datastoreItem xmlns:ds="http://schemas.openxmlformats.org/officeDocument/2006/customXml" ds:itemID="{DA267E68-7F42-434C-B212-D7F215756184}"/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699</Words>
  <Application>Microsoft Office PowerPoint</Application>
  <PresentationFormat>Presentación en pantalla (4:3)</PresentationFormat>
  <Paragraphs>410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Helvetica Light</vt:lpstr>
      <vt:lpstr>Times New Roman</vt:lpstr>
      <vt:lpstr>1_Tema de Office</vt:lpstr>
      <vt:lpstr>2_Tema de Office</vt:lpstr>
      <vt:lpstr>MOVILIZACION DE GANADO MACHOS Y HEMBRAS DE 2 Y 3 AÑOS 2015</vt:lpstr>
      <vt:lpstr>Presentación de PowerPoint</vt:lpstr>
      <vt:lpstr>MOVILIZACION DE GANADO CON DESTINO A MATADERO EN LA ORINOQUIA</vt:lpstr>
      <vt:lpstr>MOVILIZACION DE GANADO MACHO Y HEMBRA  DE 2-3-Y 3 AÑOS 2015 CON DESTINO A FERIA</vt:lpstr>
      <vt:lpstr>MOVILIZACION DE GANADO MACHO Y HEMBRADE 2-3-Y 3 AÑOS 2015 CON DESTINO FERIAS EN LA ORINOQUIA  </vt:lpstr>
      <vt:lpstr>MOVILIZACION DE GANADO MACHO Y HEMBRADE 2-3-Y 3 AÑOS 2015 CON DESTINO A PREDIO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Presentación Movilización de Ganado 2015_</dc:title>
  <dc:creator>GUILLERMO</dc:creator>
  <cp:lastModifiedBy>USUARIO</cp:lastModifiedBy>
  <cp:revision>251</cp:revision>
  <cp:lastPrinted>2015-07-26T18:39:00Z</cp:lastPrinted>
  <dcterms:created xsi:type="dcterms:W3CDTF">2011-05-17T20:01:32Z</dcterms:created>
  <dcterms:modified xsi:type="dcterms:W3CDTF">2017-06-13T16:13:44Z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0x010100516EDC121DA2DF44839C0E95847B3329</vt:lpwstr>
  </property>
</Properties>
</file>